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134"/>
  </p:notesMasterIdLst>
  <p:sldIdLst>
    <p:sldId id="256" r:id="rId2"/>
    <p:sldId id="571" r:id="rId3"/>
    <p:sldId id="426" r:id="rId4"/>
    <p:sldId id="431" r:id="rId5"/>
    <p:sldId id="482" r:id="rId6"/>
    <p:sldId id="483" r:id="rId7"/>
    <p:sldId id="261" r:id="rId8"/>
    <p:sldId id="569" r:id="rId9"/>
    <p:sldId id="405" r:id="rId10"/>
    <p:sldId id="404" r:id="rId11"/>
    <p:sldId id="406" r:id="rId12"/>
    <p:sldId id="273" r:id="rId13"/>
    <p:sldId id="275" r:id="rId14"/>
    <p:sldId id="347" r:id="rId15"/>
    <p:sldId id="407" r:id="rId16"/>
    <p:sldId id="349" r:id="rId17"/>
    <p:sldId id="350" r:id="rId18"/>
    <p:sldId id="415" r:id="rId19"/>
    <p:sldId id="418" r:id="rId20"/>
    <p:sldId id="416" r:id="rId21"/>
    <p:sldId id="289" r:id="rId22"/>
    <p:sldId id="378" r:id="rId23"/>
    <p:sldId id="389" r:id="rId24"/>
    <p:sldId id="422" r:id="rId25"/>
    <p:sldId id="423" r:id="rId26"/>
    <p:sldId id="424" r:id="rId27"/>
    <p:sldId id="543" r:id="rId28"/>
    <p:sldId id="544" r:id="rId29"/>
    <p:sldId id="545" r:id="rId30"/>
    <p:sldId id="546" r:id="rId31"/>
    <p:sldId id="547" r:id="rId32"/>
    <p:sldId id="548" r:id="rId33"/>
    <p:sldId id="549" r:id="rId34"/>
    <p:sldId id="550" r:id="rId35"/>
    <p:sldId id="551" r:id="rId36"/>
    <p:sldId id="552" r:id="rId37"/>
    <p:sldId id="553" r:id="rId38"/>
    <p:sldId id="554" r:id="rId39"/>
    <p:sldId id="560" r:id="rId40"/>
    <p:sldId id="556" r:id="rId41"/>
    <p:sldId id="557" r:id="rId42"/>
    <p:sldId id="567" r:id="rId43"/>
    <p:sldId id="559" r:id="rId44"/>
    <p:sldId id="417" r:id="rId45"/>
    <p:sldId id="365" r:id="rId46"/>
    <p:sldId id="361" r:id="rId47"/>
    <p:sldId id="408" r:id="rId48"/>
    <p:sldId id="410" r:id="rId49"/>
    <p:sldId id="409" r:id="rId50"/>
    <p:sldId id="411" r:id="rId51"/>
    <p:sldId id="413" r:id="rId52"/>
    <p:sldId id="414" r:id="rId53"/>
    <p:sldId id="412" r:id="rId54"/>
    <p:sldId id="419" r:id="rId55"/>
    <p:sldId id="420" r:id="rId56"/>
    <p:sldId id="525" r:id="rId57"/>
    <p:sldId id="533" r:id="rId58"/>
    <p:sldId id="421" r:id="rId59"/>
    <p:sldId id="501" r:id="rId60"/>
    <p:sldId id="505" r:id="rId61"/>
    <p:sldId id="537" r:id="rId62"/>
    <p:sldId id="526" r:id="rId63"/>
    <p:sldId id="535" r:id="rId64"/>
    <p:sldId id="502" r:id="rId65"/>
    <p:sldId id="506" r:id="rId66"/>
    <p:sldId id="531" r:id="rId67"/>
    <p:sldId id="538" r:id="rId68"/>
    <p:sldId id="512" r:id="rId69"/>
    <p:sldId id="513" r:id="rId70"/>
    <p:sldId id="514" r:id="rId71"/>
    <p:sldId id="496" r:id="rId72"/>
    <p:sldId id="495" r:id="rId73"/>
    <p:sldId id="500" r:id="rId74"/>
    <p:sldId id="570" r:id="rId75"/>
    <p:sldId id="428" r:id="rId76"/>
    <p:sldId id="396" r:id="rId77"/>
    <p:sldId id="393" r:id="rId78"/>
    <p:sldId id="510" r:id="rId79"/>
    <p:sldId id="511" r:id="rId80"/>
    <p:sldId id="439" r:id="rId81"/>
    <p:sldId id="463" r:id="rId82"/>
    <p:sldId id="464" r:id="rId83"/>
    <p:sldId id="465" r:id="rId84"/>
    <p:sldId id="466" r:id="rId85"/>
    <p:sldId id="467" r:id="rId86"/>
    <p:sldId id="440" r:id="rId87"/>
    <p:sldId id="446" r:id="rId88"/>
    <p:sldId id="524" r:id="rId89"/>
    <p:sldId id="540" r:id="rId90"/>
    <p:sldId id="436" r:id="rId91"/>
    <p:sldId id="437" r:id="rId92"/>
    <p:sldId id="438" r:id="rId93"/>
    <p:sldId id="454" r:id="rId94"/>
    <p:sldId id="456" r:id="rId95"/>
    <p:sldId id="457" r:id="rId96"/>
    <p:sldId id="458" r:id="rId97"/>
    <p:sldId id="459" r:id="rId98"/>
    <p:sldId id="460" r:id="rId99"/>
    <p:sldId id="469" r:id="rId100"/>
    <p:sldId id="470" r:id="rId101"/>
    <p:sldId id="471" r:id="rId102"/>
    <p:sldId id="472" r:id="rId103"/>
    <p:sldId id="481" r:id="rId104"/>
    <p:sldId id="493" r:id="rId105"/>
    <p:sldId id="473" r:id="rId106"/>
    <p:sldId id="474" r:id="rId107"/>
    <p:sldId id="475" r:id="rId108"/>
    <p:sldId id="476" r:id="rId109"/>
    <p:sldId id="477" r:id="rId110"/>
    <p:sldId id="568" r:id="rId111"/>
    <p:sldId id="566" r:id="rId112"/>
    <p:sldId id="478" r:id="rId113"/>
    <p:sldId id="494" r:id="rId114"/>
    <p:sldId id="530" r:id="rId115"/>
    <p:sldId id="541" r:id="rId116"/>
    <p:sldId id="479" r:id="rId117"/>
    <p:sldId id="486" r:id="rId118"/>
    <p:sldId id="484" r:id="rId119"/>
    <p:sldId id="527" r:id="rId120"/>
    <p:sldId id="542" r:id="rId121"/>
    <p:sldId id="480" r:id="rId122"/>
    <p:sldId id="489" r:id="rId123"/>
    <p:sldId id="490" r:id="rId124"/>
    <p:sldId id="516" r:id="rId125"/>
    <p:sldId id="517" r:id="rId126"/>
    <p:sldId id="518" r:id="rId127"/>
    <p:sldId id="520" r:id="rId128"/>
    <p:sldId id="519" r:id="rId129"/>
    <p:sldId id="521" r:id="rId130"/>
    <p:sldId id="522" r:id="rId131"/>
    <p:sldId id="523" r:id="rId132"/>
    <p:sldId id="258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85659" autoAdjust="0"/>
  </p:normalViewPr>
  <p:slideViewPr>
    <p:cSldViewPr snapToGrid="0" showGuides="1">
      <p:cViewPr varScale="1">
        <p:scale>
          <a:sx n="89" d="100"/>
          <a:sy n="89" d="100"/>
        </p:scale>
        <p:origin x="33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2T15:51:1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14727,'0'0'784,"0"0"-688,0 0-240,0 0-48,0 0-1489,0 0-3921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2T15:51:1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5571,'0'0'-2033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22T23:57:2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923FB-B949-415B-8F71-D00DC8CA6D16}" type="datetimeFigureOut">
              <a:rPr lang="en-US" smtClean="0"/>
              <a:t>2017-08-01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DB467-B40B-4BA3-8F62-8470FEE7A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13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75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Changing our theories in a continuous manner via implicit/tacit experience is single loop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00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our theories in a discontinuous &amp; abrupt manner via explicit knowledge is double loop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 Polanyi in 1958 in Personal Knowledge, </a:t>
            </a:r>
            <a:r>
              <a:rPr lang="it-IT" dirty="0"/>
              <a:t>Polanyi, Michael (1966), </a:t>
            </a:r>
            <a:r>
              <a:rPr lang="it-IT" i="1" dirty="0"/>
              <a:t>The Tacit Dimension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6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MUSCLE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61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Neuroplasticity/neurogenesis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20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Network/Associative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09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memory is associative/networked – exploring semantic web by reaction time from primed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83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UNCONSCIOUS recollection of memory</a:t>
            </a:r>
          </a:p>
          <a:p>
            <a:r>
              <a:rPr lang="en-US" dirty="0"/>
              <a:t>Procedural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78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16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Myelin coats neuronal axons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the CNS AND in other nerves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“Under a microscope, myelin looks like strings of sausages.”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Thought to be triggered from action potentials (sign that nerve gets used)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Noodles is a personification of what Daniel Kahneman calls my “System 1”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My intuitive, associative, unconscious 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37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Brain is “plastic” (can be changed) into adulthood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Activity-Dependent is a form that builds neurons where we use the most blood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89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Noodles lives in the bottom 2 because they’re part of system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20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handle the routine with System 1 but novelty &amp; conflict with System 1’s model engages System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8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system 2 thing!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84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we usually want to keep our theories-in-use fixed (leading to dilemmas)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94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Chase effort. Not intensity, but frequency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Ideally you are low-level uncomfortable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99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Cloudy head</a:t>
            </a:r>
          </a:p>
          <a:p>
            <a:pPr lvl="0"/>
            <a:r>
              <a:rPr lang="en-US" dirty="0"/>
              <a:t>A sense of pressure in the skull (my brain is full!)</a:t>
            </a:r>
          </a:p>
          <a:p>
            <a:pPr lvl="0"/>
            <a:r>
              <a:rPr lang="en-US" dirty="0"/>
              <a:t>Exhaustion</a:t>
            </a:r>
          </a:p>
          <a:p>
            <a:pPr lvl="0"/>
            <a:r>
              <a:rPr lang="en-US" dirty="0"/>
              <a:t>Irritation</a:t>
            </a:r>
          </a:p>
          <a:p>
            <a:pPr lvl="0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Should I break here?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5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leads to Holy Wars!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36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Noodles conflates “familiarity” with both “goodness” and “truth” – the more familiar something is to us the more we like it (&amp; find “rational” reasons to like it) (This is availability heuristic)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0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we’ve invested in being a “vim user” or “java developer” or “TDD advocate” we want to avoid the loss of admitting we were wrong (Loss aversion)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He’s really helpful but he can cause some issues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66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Discontinuous change of our theories-in-use is the only way to obtain appreciably better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35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amount of information is too damn high and too damn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49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257BB-E1EA-4E59-8A21-7AF16FBF5B4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2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Theory-focused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 lectures or readings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Reinforced with homework and exams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Styles/Types are heavily disputed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5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think about learning as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Education vs experience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… and we feel that they’re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91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STATEMENT OF BELIEF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2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Governing variables are incompatible – e.g. can’t make your boss happy AND your team happy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7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Governing variables no longer satisfiable </a:t>
            </a:r>
            <a:r>
              <a:rPr lang="en-US" dirty="0" err="1"/>
              <a:t>bc</a:t>
            </a:r>
            <a:r>
              <a:rPr lang="en-US" dirty="0"/>
              <a:t> our actions have changed the environment so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467-B40B-4BA3-8F62-8470FEE7AF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23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77800" y="5257800"/>
            <a:ext cx="333751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Arthur Doler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    </a:t>
            </a:r>
            <a:r>
              <a:rPr lang="en-US" sz="2200" dirty="0">
                <a:latin typeface="Gill Sans MT" panose="020B0502020104020203" pitchFamily="34" charset="0"/>
              </a:rPr>
              <a:t>@</a:t>
            </a:r>
            <a:r>
              <a:rPr lang="en-US" sz="2200" dirty="0" err="1">
                <a:latin typeface="Gill Sans MT" panose="020B0502020104020203" pitchFamily="34" charset="0"/>
              </a:rPr>
              <a:t>arthurdoler</a:t>
            </a:r>
            <a:endParaRPr lang="en-US" sz="2200" dirty="0">
              <a:latin typeface="Gill Sans MT" panose="020B0502020104020203" pitchFamily="34" charset="0"/>
            </a:endParaRPr>
          </a:p>
          <a:p>
            <a:r>
              <a:rPr lang="en-US" sz="2200" dirty="0">
                <a:latin typeface="Gill Sans MT" panose="020B0502020104020203" pitchFamily="34" charset="0"/>
              </a:rPr>
              <a:t>     arthurdoler@gmail.com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5581991"/>
            <a:ext cx="3648075" cy="12204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5837942"/>
            <a:ext cx="274320" cy="223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3" y="6130436"/>
            <a:ext cx="274320" cy="27432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785616" y="5837942"/>
            <a:ext cx="475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Slides: http://bit.ly/2w6uHJc</a:t>
            </a:r>
          </a:p>
        </p:txBody>
      </p:sp>
    </p:spTree>
    <p:extLst>
      <p:ext uri="{BB962C8B-B14F-4D97-AF65-F5344CB8AC3E}">
        <p14:creationId xmlns:p14="http://schemas.microsoft.com/office/powerpoint/2010/main" val="114804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14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308725"/>
            <a:ext cx="10515600" cy="382588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Reference here</a:t>
            </a:r>
          </a:p>
        </p:txBody>
      </p:sp>
    </p:spTree>
    <p:extLst>
      <p:ext uri="{BB962C8B-B14F-4D97-AF65-F5344CB8AC3E}">
        <p14:creationId xmlns:p14="http://schemas.microsoft.com/office/powerpoint/2010/main" val="1447391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 Placehol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14" y="268378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63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Content Mark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263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 Incomplete Marker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753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 cap="small" baseline="0"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10515600" cy="4095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7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 cap="small" baseline="0"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92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 cap="small" baseline="0"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308725"/>
            <a:ext cx="10515600" cy="382588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Reference here</a:t>
            </a:r>
          </a:p>
        </p:txBody>
      </p:sp>
    </p:spTree>
    <p:extLst>
      <p:ext uri="{BB962C8B-B14F-4D97-AF65-F5344CB8AC3E}">
        <p14:creationId xmlns:p14="http://schemas.microsoft.com/office/powerpoint/2010/main" val="12513161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28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308725"/>
            <a:ext cx="10515600" cy="382588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Reference here</a:t>
            </a:r>
          </a:p>
        </p:txBody>
      </p:sp>
    </p:spTree>
    <p:extLst>
      <p:ext uri="{BB962C8B-B14F-4D97-AF65-F5344CB8AC3E}">
        <p14:creationId xmlns:p14="http://schemas.microsoft.com/office/powerpoint/2010/main" val="29011889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951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308725"/>
            <a:ext cx="10515600" cy="382588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Reference here</a:t>
            </a:r>
          </a:p>
        </p:txBody>
      </p:sp>
    </p:spTree>
    <p:extLst>
      <p:ext uri="{BB962C8B-B14F-4D97-AF65-F5344CB8AC3E}">
        <p14:creationId xmlns:p14="http://schemas.microsoft.com/office/powerpoint/2010/main" val="37738702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65125"/>
            <a:ext cx="5181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0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65125"/>
            <a:ext cx="5181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308725"/>
            <a:ext cx="10515600" cy="382588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Reference here</a:t>
            </a:r>
          </a:p>
        </p:txBody>
      </p:sp>
    </p:spTree>
    <p:extLst>
      <p:ext uri="{BB962C8B-B14F-4D97-AF65-F5344CB8AC3E}">
        <p14:creationId xmlns:p14="http://schemas.microsoft.com/office/powerpoint/2010/main" val="914782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33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9" r:id="rId2"/>
    <p:sldLayoutId id="2147483744" r:id="rId3"/>
    <p:sldLayoutId id="2147483750" r:id="rId4"/>
    <p:sldLayoutId id="2147483745" r:id="rId5"/>
    <p:sldLayoutId id="2147483753" r:id="rId6"/>
    <p:sldLayoutId id="2147483746" r:id="rId7"/>
    <p:sldLayoutId id="2147483752" r:id="rId8"/>
    <p:sldLayoutId id="2147483747" r:id="rId9"/>
    <p:sldLayoutId id="2147483751" r:id="rId10"/>
    <p:sldLayoutId id="2147483748" r:id="rId11"/>
    <p:sldLayoutId id="2147483756" r:id="rId12"/>
    <p:sldLayoutId id="2147483754" r:id="rId13"/>
    <p:sldLayoutId id="2147483755" r:id="rId14"/>
    <p:sldLayoutId id="214748375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small" baseline="0">
          <a:solidFill>
            <a:schemeClr val="tx1"/>
          </a:solidFill>
          <a:latin typeface="Raleway Medium" panose="020B0603030101060003" pitchFamily="34" charset="0"/>
          <a:ea typeface="Fira Sans ExtraLight" panose="020B04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customXml" Target="../ink/ink2.xml"/><Relationship Id="rId4" Type="http://schemas.openxmlformats.org/officeDocument/2006/relationships/image" Target="../media/image6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7.emf"/><Relationship Id="rId39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22.emf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jpe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emf"/><Relationship Id="rId20" Type="http://schemas.openxmlformats.org/officeDocument/2006/relationships/image" Target="../media/image21.gif"/><Relationship Id="rId29" Type="http://schemas.openxmlformats.org/officeDocument/2006/relationships/image" Target="../media/image30.emf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emf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31" Type="http://schemas.openxmlformats.org/officeDocument/2006/relationships/image" Target="../media/image32.em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jp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Developer’s Guide to Learning Effectively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Presentation may also work for other disciplines</a:t>
            </a:r>
          </a:p>
          <a:p>
            <a:r>
              <a:rPr lang="en-US" sz="1800" dirty="0"/>
              <a:t>Results pending official peer review</a:t>
            </a:r>
          </a:p>
          <a:p>
            <a:r>
              <a:rPr lang="en-US" sz="1800" dirty="0"/>
              <a:t>Ask </a:t>
            </a:r>
            <a:r>
              <a:rPr lang="en-US" sz="1800"/>
              <a:t>your CTO </a:t>
            </a:r>
            <a:r>
              <a:rPr lang="en-US" sz="1800" dirty="0"/>
              <a:t>if the Developer’s Guide is right for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0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22CEC1E-6929-4502-8254-1940B7C744E7}"/>
                  </a:ext>
                </a:extLst>
              </p14:cNvPr>
              <p14:cNvContentPartPr/>
              <p14:nvPr/>
            </p14:nvContentPartPr>
            <p14:xfrm>
              <a:off x="5603489" y="421111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22CEC1E-6929-4502-8254-1940B7C744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4489" y="42021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4589FBA-F5B8-4CE2-8352-60D107FCFA8C}"/>
                  </a:ext>
                </a:extLst>
              </p14:cNvPr>
              <p14:cNvContentPartPr/>
              <p14:nvPr/>
            </p14:nvContentPartPr>
            <p14:xfrm>
              <a:off x="5721209" y="438715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4589FBA-F5B8-4CE2-8352-60D107FCFA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2209" y="437815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EDC49F1E-CA97-4AA1-BE08-32827035E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802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9F4D058A-3E8B-4624-B06D-23FABEC53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125" y="1474619"/>
            <a:ext cx="6955750" cy="39087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if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 (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iplicate T4c" pitchFamily="1" charset="0"/>
              </a:rPr>
              <a:t>x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riplicate T4c" pitchFamily="1" charset="0"/>
              </a:rPr>
              <a:t>&lt;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0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   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iplicate T4c" pitchFamily="1" charset="0"/>
              </a:rPr>
              <a:t>puts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(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"Negative"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}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else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rgbClr val="000000"/>
                </a:solidFill>
                <a:latin typeface="Triplicate T4c" pitchFamily="1" charset="0"/>
                <a:cs typeface="Courier New" panose="02070309020205020404" pitchFamily="49" charset="0"/>
              </a:rPr>
              <a:t>   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iplicate T4c" pitchFamily="1" charset="0"/>
              </a:rPr>
              <a:t>nonnegative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(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iplicate T4c" pitchFamily="1" charset="0"/>
              </a:rPr>
              <a:t>x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}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iplicate T4c" pitchFamily="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9834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9F4D058A-3E8B-4624-B06D-23FABEC53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125" y="274291"/>
            <a:ext cx="6955750" cy="630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if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 (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iplicate T4c" pitchFamily="1" charset="0"/>
              </a:rPr>
              <a:t>x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riplicate T4c" pitchFamily="1" charset="0"/>
              </a:rPr>
              <a:t>&lt;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0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   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iplicate T4c" pitchFamily="1" charset="0"/>
              </a:rPr>
              <a:t>puts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(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"Negative"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else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rgbClr val="000000"/>
                </a:solidFill>
                <a:latin typeface="Triplicate T4c" pitchFamily="1" charset="0"/>
                <a:cs typeface="Courier New" panose="02070309020205020404" pitchFamily="49" charset="0"/>
              </a:rPr>
              <a:t>   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iplicate T4c" pitchFamily="1" charset="0"/>
              </a:rPr>
              <a:t>nonnegative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(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iplicate T4c" pitchFamily="1" charset="0"/>
              </a:rPr>
              <a:t>x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iplicate T4c" pitchFamily="1" charset="0"/>
                <a:cs typeface="Courier New" panose="02070309020205020404" pitchFamily="49" charset="0"/>
              </a:rPr>
              <a:t>}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iplicate T4c" pitchFamily="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13600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D418F-78BA-4247-A4B6-905499FB2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919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0B93F-5FA0-4EAF-B7D7-86C14D16D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192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1B38C-C33D-4138-A021-3CD0E63A8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391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E89F-DFF3-440A-B10A-024CBCD3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Reason 2: 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Escaping Local Maxima</a:t>
            </a:r>
          </a:p>
        </p:txBody>
      </p:sp>
    </p:spTree>
    <p:extLst>
      <p:ext uri="{BB962C8B-B14F-4D97-AF65-F5344CB8AC3E}">
        <p14:creationId xmlns:p14="http://schemas.microsoft.com/office/powerpoint/2010/main" val="35595752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1DE8F-1B3C-4488-8E76-5851F5753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359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74F73-1758-4295-8D84-108210302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837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FEE17D-16D5-4371-BFC6-7B68295F5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216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63DDFB-40B4-4BB8-9D9C-E64A0AFFB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1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B6352-0FEA-4226-8251-A4E0B973A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626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22721-90C9-4108-8767-160ED3617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63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B66E62-1F8C-40DD-B1AB-746BCD44D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Take the time to learn shortcuts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Try out the command line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Automate things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b="1" dirty="0"/>
              <a:t>ASK WHY!</a:t>
            </a:r>
          </a:p>
        </p:txBody>
      </p:sp>
    </p:spTree>
    <p:extLst>
      <p:ext uri="{BB962C8B-B14F-4D97-AF65-F5344CB8AC3E}">
        <p14:creationId xmlns:p14="http://schemas.microsoft.com/office/powerpoint/2010/main" val="11204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E89F-DFF3-440A-B10A-024CBCD3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Reason 3: 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Neuroplasticity &amp; Neurogenesis</a:t>
            </a:r>
          </a:p>
        </p:txBody>
      </p:sp>
    </p:spTree>
    <p:extLst>
      <p:ext uri="{BB962C8B-B14F-4D97-AF65-F5344CB8AC3E}">
        <p14:creationId xmlns:p14="http://schemas.microsoft.com/office/powerpoint/2010/main" val="28885361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ACEF-6A7E-4138-A40E-B5725BF0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things enables us to keep being able to learn new things &amp; avoids degeneration with 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00927-81E6-4D86-863D-6DF917E1A5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Fernández-Ballesteros, Molina, </a:t>
            </a:r>
            <a:r>
              <a:rPr lang="en-US" dirty="0" err="1"/>
              <a:t>Schettini</a:t>
            </a:r>
            <a:r>
              <a:rPr lang="en-US" dirty="0"/>
              <a:t>, and del Rey, 2012</a:t>
            </a:r>
          </a:p>
        </p:txBody>
      </p:sp>
    </p:spTree>
    <p:extLst>
      <p:ext uri="{BB962C8B-B14F-4D97-AF65-F5344CB8AC3E}">
        <p14:creationId xmlns:p14="http://schemas.microsoft.com/office/powerpoint/2010/main" val="40284577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78BE0-21A2-4A19-A7BB-123CFAA7F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765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8D115-12AA-4246-AF01-A52133E8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Hand-write your notes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Draw it out or print it out and shuffle it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Fidget &amp; move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Use brainstorming techniques that involve varied types of input</a:t>
            </a:r>
          </a:p>
        </p:txBody>
      </p:sp>
    </p:spTree>
    <p:extLst>
      <p:ext uri="{BB962C8B-B14F-4D97-AF65-F5344CB8AC3E}">
        <p14:creationId xmlns:p14="http://schemas.microsoft.com/office/powerpoint/2010/main" val="14671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E89F-DFF3-440A-B10A-024CBCD3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Reason 4: 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Growth as a person and a developer</a:t>
            </a:r>
          </a:p>
        </p:txBody>
      </p:sp>
    </p:spTree>
    <p:extLst>
      <p:ext uri="{BB962C8B-B14F-4D97-AF65-F5344CB8AC3E}">
        <p14:creationId xmlns:p14="http://schemas.microsoft.com/office/powerpoint/2010/main" val="5594114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088F0-0A61-4466-95A5-16D33C9B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539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47CB0-113C-450B-B9AE-968B748CD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324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7CAA7-EF05-4D67-B86A-93FA7ACF9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7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C011-8056-4B2E-BA56-0A007B85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Learning Types?</a:t>
            </a:r>
          </a:p>
        </p:txBody>
      </p:sp>
    </p:spTree>
    <p:extLst>
      <p:ext uri="{BB962C8B-B14F-4D97-AF65-F5344CB8AC3E}">
        <p14:creationId xmlns:p14="http://schemas.microsoft.com/office/powerpoint/2010/main" val="21667892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8D115-12AA-4246-AF01-A52133E88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65125"/>
            <a:ext cx="10689077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Write a blog post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Give a talk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Get accepted for a talk to force yourself to learn it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“Rubber duck”/“Cardboard cutout” debugging</a:t>
            </a:r>
          </a:p>
        </p:txBody>
      </p:sp>
    </p:spTree>
    <p:extLst>
      <p:ext uri="{BB962C8B-B14F-4D97-AF65-F5344CB8AC3E}">
        <p14:creationId xmlns:p14="http://schemas.microsoft.com/office/powerpoint/2010/main" val="402953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E89F-DFF3-440A-B10A-024CBCD3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Reason 5: </a:t>
            </a:r>
            <a:br>
              <a:rPr lang="en-US" b="1" dirty="0"/>
            </a:br>
            <a:br>
              <a:rPr lang="en-US" b="1" dirty="0"/>
            </a:br>
            <a:r>
              <a:rPr lang="en-US" sz="8900" dirty="0"/>
              <a:t>TMFI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008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074E5F-3461-4F50-8B78-779B3B660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Eddie </a:t>
            </a:r>
            <a:r>
              <a:rPr lang="en-US" dirty="0" err="1"/>
              <a:t>Obeng</a:t>
            </a:r>
            <a:r>
              <a:rPr lang="en-US" dirty="0"/>
              <a:t>, Qube.cc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6D6A1-59FA-41E2-B641-796FC06B4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60" y="0"/>
            <a:ext cx="8684275" cy="61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93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295F7A-B5B2-44FD-B869-4E601FECC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We </a:t>
            </a:r>
            <a:r>
              <a:rPr lang="en-US" b="1" dirty="0"/>
              <a:t>have</a:t>
            </a:r>
            <a:r>
              <a:rPr lang="en-US" dirty="0"/>
              <a:t> to be </a:t>
            </a:r>
            <a:r>
              <a:rPr lang="en-US" b="1" dirty="0"/>
              <a:t>good</a:t>
            </a:r>
            <a:r>
              <a:rPr lang="en-US" dirty="0"/>
              <a:t> at learning…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AND at </a:t>
            </a:r>
            <a:r>
              <a:rPr lang="en-US" b="1" dirty="0"/>
              <a:t>knowing</a:t>
            </a:r>
            <a:r>
              <a:rPr lang="en-US" dirty="0"/>
              <a:t> what we have to learn…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Or we can’t keep up.</a:t>
            </a:r>
          </a:p>
        </p:txBody>
      </p:sp>
    </p:spTree>
    <p:extLst>
      <p:ext uri="{BB962C8B-B14F-4D97-AF65-F5344CB8AC3E}">
        <p14:creationId xmlns:p14="http://schemas.microsoft.com/office/powerpoint/2010/main" val="24462547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5204-CA00-4C9F-BF76-3C83E827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Summarize</a:t>
            </a:r>
          </a:p>
        </p:txBody>
      </p:sp>
    </p:spTree>
    <p:extLst>
      <p:ext uri="{BB962C8B-B14F-4D97-AF65-F5344CB8AC3E}">
        <p14:creationId xmlns:p14="http://schemas.microsoft.com/office/powerpoint/2010/main" val="42466384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392A-ECFF-4858-8B4F-B6693622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learn via several different processes, almost all of which require System 2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3947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14E4-F6D5-47BC-861E-E0187883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tell if we’re actually learning by noting that we feel cognitive effort</a:t>
            </a:r>
          </a:p>
        </p:txBody>
      </p:sp>
    </p:spTree>
    <p:extLst>
      <p:ext uri="{BB962C8B-B14F-4D97-AF65-F5344CB8AC3E}">
        <p14:creationId xmlns:p14="http://schemas.microsoft.com/office/powerpoint/2010/main" val="3068836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3FB4-EEB7-4AB8-8162-6E3B92ED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 YOUR COMFORT ZONE!</a:t>
            </a:r>
          </a:p>
        </p:txBody>
      </p:sp>
    </p:spTree>
    <p:extLst>
      <p:ext uri="{BB962C8B-B14F-4D97-AF65-F5344CB8AC3E}">
        <p14:creationId xmlns:p14="http://schemas.microsoft.com/office/powerpoint/2010/main" val="21207865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6DF-24EE-469B-BAB7-BECD4499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Chasing that effort keeps us pushing forward and learning</a:t>
            </a:r>
          </a:p>
        </p:txBody>
      </p:sp>
    </p:spTree>
    <p:extLst>
      <p:ext uri="{BB962C8B-B14F-4D97-AF65-F5344CB8AC3E}">
        <p14:creationId xmlns:p14="http://schemas.microsoft.com/office/powerpoint/2010/main" val="5362768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5888-8E46-497F-8536-9667A472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Seek novelty &amp; change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Expose ourselves to as many viewpoints as we can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 open to being surprised</a:t>
            </a:r>
          </a:p>
        </p:txBody>
      </p:sp>
    </p:spTree>
    <p:extLst>
      <p:ext uri="{BB962C8B-B14F-4D97-AF65-F5344CB8AC3E}">
        <p14:creationId xmlns:p14="http://schemas.microsoft.com/office/powerpoint/2010/main" val="285030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08854C-739D-478C-8CF2-0E947EA2F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Google.com search for “types of learning”, retrieved on 2017/06/15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3F62B-AAD8-48EE-9C97-A12F9D93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0" y="840579"/>
            <a:ext cx="6381750" cy="4581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15002-A133-4EA1-BBA2-46BAB582C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100011"/>
            <a:ext cx="5496700" cy="60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797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4B36-BCB3-430A-81F1-5E36D2C0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as many parts of the brain as we can when learning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multiple senses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Tell someone else what you learned</a:t>
            </a:r>
          </a:p>
        </p:txBody>
      </p:sp>
    </p:spTree>
    <p:extLst>
      <p:ext uri="{BB962C8B-B14F-4D97-AF65-F5344CB8AC3E}">
        <p14:creationId xmlns:p14="http://schemas.microsoft.com/office/powerpoint/2010/main" val="19439192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1CD5-57BC-4B5B-9228-F433178C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Consciously evaluate your theories of action, double-loop-style</a:t>
            </a:r>
          </a:p>
        </p:txBody>
      </p:sp>
    </p:spTree>
    <p:extLst>
      <p:ext uri="{BB962C8B-B14F-4D97-AF65-F5344CB8AC3E}">
        <p14:creationId xmlns:p14="http://schemas.microsoft.com/office/powerpoint/2010/main" val="40959149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800" y="5257800"/>
            <a:ext cx="333751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Arthur Doler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    </a:t>
            </a:r>
            <a:r>
              <a:rPr lang="en-US" sz="2200" dirty="0">
                <a:latin typeface="Gill Sans MT" panose="020B0502020104020203" pitchFamily="34" charset="0"/>
              </a:rPr>
              <a:t>@</a:t>
            </a:r>
            <a:r>
              <a:rPr lang="en-US" sz="2200" dirty="0" err="1">
                <a:latin typeface="Gill Sans MT" panose="020B0502020104020203" pitchFamily="34" charset="0"/>
              </a:rPr>
              <a:t>arthurdoler</a:t>
            </a:r>
            <a:endParaRPr lang="en-US" sz="2200" dirty="0">
              <a:latin typeface="Gill Sans MT" panose="020B0502020104020203" pitchFamily="34" charset="0"/>
            </a:endParaRPr>
          </a:p>
          <a:p>
            <a:r>
              <a:rPr lang="en-US" sz="2200" dirty="0">
                <a:latin typeface="Gill Sans MT" panose="020B0502020104020203" pitchFamily="34" charset="0"/>
              </a:rPr>
              <a:t>     arthurdoler@gmail.com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5581991"/>
            <a:ext cx="3648075" cy="1220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5837942"/>
            <a:ext cx="274320" cy="223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3" y="6130436"/>
            <a:ext cx="274320" cy="274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85616" y="5837942"/>
            <a:ext cx="475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/>
              <a:t>Slides: http://bit.ly/2w6uHJc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E2A597-3BF7-49AA-BBB7-9A1AC1F75CA1}"/>
                  </a:ext>
                </a:extLst>
              </p14:cNvPr>
              <p14:cNvContentPartPr/>
              <p14:nvPr/>
            </p14:nvContentPartPr>
            <p14:xfrm>
              <a:off x="-1575599" y="399887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E2A597-3BF7-49AA-BBB7-9A1AC1F75C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584599" y="398987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5595BFF-6D93-494C-AA7E-9F95A70ED3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05" y="203356"/>
            <a:ext cx="7438433" cy="52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5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F699AC-527C-44D6-9DDE-32AE13B819E9}"/>
              </a:ext>
            </a:extLst>
          </p:cNvPr>
          <p:cNvSpPr txBox="1"/>
          <p:nvPr/>
        </p:nvSpPr>
        <p:spPr>
          <a:xfrm>
            <a:off x="3616637" y="1659285"/>
            <a:ext cx="180369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Visual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Aural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Verbal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Physical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Logical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Social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Solitary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64BDE-010A-485B-9A2B-473D7CBE6BD0}"/>
              </a:ext>
            </a:extLst>
          </p:cNvPr>
          <p:cNvSpPr txBox="1"/>
          <p:nvPr/>
        </p:nvSpPr>
        <p:spPr>
          <a:xfrm>
            <a:off x="390377" y="4242937"/>
            <a:ext cx="251062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Visual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Auditory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Read-Write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Kinesthetic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F3E7DB-83F8-49AE-B703-54D373B5D600}"/>
              </a:ext>
            </a:extLst>
          </p:cNvPr>
          <p:cNvSpPr/>
          <p:nvPr/>
        </p:nvSpPr>
        <p:spPr>
          <a:xfrm>
            <a:off x="6020555" y="920621"/>
            <a:ext cx="594364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The Linguistic Learner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The Naturalist.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The Musical or Rhythmic Learner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The Kinesthetic Learner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The Visual or Spatial Learner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The Logical or Mathematical Learner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The Interpersonal Learner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The Intrapersonal Learner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2C808-2538-457C-B749-8D093E328A71}"/>
              </a:ext>
            </a:extLst>
          </p:cNvPr>
          <p:cNvSpPr txBox="1"/>
          <p:nvPr/>
        </p:nvSpPr>
        <p:spPr>
          <a:xfrm>
            <a:off x="390377" y="171450"/>
            <a:ext cx="23952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Visual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Auditory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Kinesthetic</a:t>
            </a:r>
          </a:p>
        </p:txBody>
      </p:sp>
    </p:spTree>
    <p:extLst>
      <p:ext uri="{BB962C8B-B14F-4D97-AF65-F5344CB8AC3E}">
        <p14:creationId xmlns:p14="http://schemas.microsoft.com/office/powerpoint/2010/main" val="130638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83604-968D-49EC-96C2-7E14847B4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4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5BFEDA-FF1D-4E77-9E00-38792875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“…the appropriate design was used in only about 20 studies, and the results of most of them are compellingly negative.“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“By contrast, we are aware of only three appropriately designed studies that yielded a positive finding like that described in our hypothetical example, and these findings are not very convincing.”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D781D-90F3-4A2B-A20E-5A3FB8199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Rohrer &amp; </a:t>
            </a:r>
            <a:r>
              <a:rPr lang="en-US" dirty="0" err="1"/>
              <a:t>Pashler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4042158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15B08D-D56A-4765-AB9E-97CF4BDEC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“Although there are a multitude of inventories and models for assessing learning styles, most are not reliable (</a:t>
            </a:r>
            <a:r>
              <a:rPr lang="en-US" dirty="0" err="1"/>
              <a:t>Coffield</a:t>
            </a:r>
            <a:r>
              <a:rPr lang="en-US" dirty="0"/>
              <a:t>, Moseley, Hall, &amp; Ecclestone, 2004).”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“Is there support for either prediction – for educational practice, or barring that, at least that the theory might be correct (even if it’s not helpful)? No.”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4D674-E2DC-4A0D-A22C-FAF5A3192B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08725"/>
            <a:ext cx="10515600" cy="382588"/>
          </a:xfrm>
        </p:spPr>
        <p:txBody>
          <a:bodyPr/>
          <a:lstStyle/>
          <a:p>
            <a:r>
              <a:rPr lang="en-US" dirty="0"/>
              <a:t>Willingham, Hughes, and </a:t>
            </a:r>
            <a:r>
              <a:rPr lang="en-US" dirty="0" err="1"/>
              <a:t>Dobolyi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404818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4B535-5476-49C5-89D0-EFAB27C73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7CEE7-B80A-49C5-8B75-5059A2DDE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4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7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3808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 descr="Paige Technolog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368" y="475783"/>
            <a:ext cx="2251008" cy="1282506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911927"/>
          <a:ext cx="8956888" cy="2696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6967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rgbClr val="9B26B1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087" y="79281"/>
            <a:ext cx="3932916" cy="773475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4688958"/>
          <a:ext cx="8956888" cy="20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7440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128" y="4687342"/>
            <a:ext cx="1273457" cy="539097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163" y="4837341"/>
            <a:ext cx="1167630" cy="316929"/>
          </a:xfrm>
          <a:prstGeom prst="rect">
            <a:avLst/>
          </a:prstGeom>
        </p:spPr>
      </p:pic>
      <p:pic>
        <p:nvPicPr>
          <p:cNvPr id="28" name="Picture 27" descr="DS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311" y="5769367"/>
            <a:ext cx="869920" cy="28278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7285" y="5495089"/>
            <a:ext cx="1221914" cy="331662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2713" y="2596671"/>
            <a:ext cx="1788836" cy="647390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7676" y="4766764"/>
            <a:ext cx="870800" cy="696639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6588" y="5219818"/>
            <a:ext cx="1294867" cy="432855"/>
          </a:xfrm>
          <a:prstGeom prst="rect">
            <a:avLst/>
          </a:prstGeom>
        </p:spPr>
      </p:pic>
      <p:pic>
        <p:nvPicPr>
          <p:cNvPr id="12" name="Picture 11" descr="Balance Innovations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778" y="5408815"/>
            <a:ext cx="662388" cy="523797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639" y="2026166"/>
            <a:ext cx="2278005" cy="540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690" y="1997234"/>
            <a:ext cx="2218400" cy="534100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319" y="6358470"/>
            <a:ext cx="1726884" cy="27280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6" y="2442821"/>
            <a:ext cx="2399407" cy="554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847" y="2519406"/>
            <a:ext cx="2134146" cy="6921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397000" y="431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99" y="4728914"/>
            <a:ext cx="1117332" cy="4100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8309" y="6085157"/>
            <a:ext cx="972480" cy="455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379" y="5251764"/>
            <a:ext cx="1208945" cy="3923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4422" y="4742731"/>
            <a:ext cx="1383216" cy="2411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332" y="3852672"/>
            <a:ext cx="2537359" cy="551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2319" y="5154270"/>
            <a:ext cx="1278577" cy="38628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993" y="5231338"/>
            <a:ext cx="1130970" cy="461272"/>
          </a:xfrm>
          <a:prstGeom prst="rect">
            <a:avLst/>
          </a:prstGeom>
        </p:spPr>
      </p:pic>
      <p:pic>
        <p:nvPicPr>
          <p:cNvPr id="44" name="Picture 43" descr="CMH KC blue white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999" y="6289705"/>
            <a:ext cx="1556818" cy="3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557" y="3003837"/>
            <a:ext cx="2828552" cy="218569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864" y="633604"/>
            <a:ext cx="2500066" cy="10693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563600" y="392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090" y="867773"/>
            <a:ext cx="2680329" cy="90461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6756" y="3164071"/>
            <a:ext cx="2568113" cy="61634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05" y="3954726"/>
            <a:ext cx="2969211" cy="85502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59" y="3674246"/>
            <a:ext cx="2372201" cy="3546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881" y="1946585"/>
            <a:ext cx="1329160" cy="84672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7574" y="3092923"/>
            <a:ext cx="2489785" cy="57157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622" y="3088015"/>
            <a:ext cx="2136816" cy="6393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918" y="3899310"/>
            <a:ext cx="1619356" cy="6054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660" y="5854221"/>
            <a:ext cx="1244287" cy="46660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952" y="5380736"/>
            <a:ext cx="1340763" cy="56036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115" y="5956445"/>
            <a:ext cx="1287308" cy="33180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049" y="5884594"/>
            <a:ext cx="1403261" cy="27131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830" y="6382792"/>
            <a:ext cx="1193439" cy="1946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766" y="6256257"/>
            <a:ext cx="1119606" cy="45992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310" y="5725692"/>
            <a:ext cx="1153284" cy="46494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042" y="5034752"/>
            <a:ext cx="1111231" cy="39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5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10795-F683-4BAB-9B31-25F49A823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7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EF26-FC68-4041-AAD8-D1109F92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Really, they’re kind of the same thing…</a:t>
            </a:r>
          </a:p>
        </p:txBody>
      </p:sp>
    </p:spTree>
    <p:extLst>
      <p:ext uri="{BB962C8B-B14F-4D97-AF65-F5344CB8AC3E}">
        <p14:creationId xmlns:p14="http://schemas.microsoft.com/office/powerpoint/2010/main" val="94365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3624-C72B-488F-B689-4941504A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D6841-EDD3-4DFC-9C1E-32A5ABC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set of assumptions we have and actions we can perform in order to achieve a goal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83ADA-E5EE-4694-806F-47BB1C518F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Argyris and Schön, </a:t>
            </a:r>
            <a:r>
              <a:rPr lang="en-US" i="1" dirty="0"/>
              <a:t>Theory in Practice,</a:t>
            </a:r>
            <a:r>
              <a:rPr lang="en-US" dirty="0"/>
              <a:t> 1974</a:t>
            </a:r>
          </a:p>
        </p:txBody>
      </p:sp>
    </p:spTree>
    <p:extLst>
      <p:ext uri="{BB962C8B-B14F-4D97-AF65-F5344CB8AC3E}">
        <p14:creationId xmlns:p14="http://schemas.microsoft.com/office/powerpoint/2010/main" val="231252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C02E-2C76-4947-8E80-C8E7DD01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768F8-DB8C-41F6-808F-457435080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constraints we operate under when using our theory of 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B13AD-382A-4938-84FE-D5CE09C28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Argyris and Schön, </a:t>
            </a:r>
            <a:r>
              <a:rPr lang="en-US" i="1" dirty="0"/>
              <a:t>Theory in Practice,</a:t>
            </a:r>
            <a:r>
              <a:rPr lang="en-US" dirty="0"/>
              <a:t> 1974</a:t>
            </a:r>
          </a:p>
        </p:txBody>
      </p:sp>
    </p:spTree>
    <p:extLst>
      <p:ext uri="{BB962C8B-B14F-4D97-AF65-F5344CB8AC3E}">
        <p14:creationId xmlns:p14="http://schemas.microsoft.com/office/powerpoint/2010/main" val="271939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4161F-73C9-4243-8B30-5507F9468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39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4B8B60-39FC-467E-9A22-9562CBB9F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4B04C-7262-4945-8D21-DBF4CD23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60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C1413-5B46-4FD7-8BB4-946FE0AD0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9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4262-6243-40D1-AF3C-1F344193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change our theories of action in two ways:</a:t>
            </a:r>
          </a:p>
        </p:txBody>
      </p:sp>
    </p:spTree>
    <p:extLst>
      <p:ext uri="{BB962C8B-B14F-4D97-AF65-F5344CB8AC3E}">
        <p14:creationId xmlns:p14="http://schemas.microsoft.com/office/powerpoint/2010/main" val="2422676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2CC4-27F2-4174-8BC9-207E732D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Slight improvements as we learn through implicit memory, neuroplasticity, and myelination</a:t>
            </a:r>
          </a:p>
        </p:txBody>
      </p:sp>
    </p:spTree>
    <p:extLst>
      <p:ext uri="{BB962C8B-B14F-4D97-AF65-F5344CB8AC3E}">
        <p14:creationId xmlns:p14="http://schemas.microsoft.com/office/powerpoint/2010/main" val="82781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284F7-8029-4602-873A-5A3C46156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5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64BF-7C9C-423F-835D-7630E5DC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HUGE, conscious changes brought on by dilemmas we face due to our theories that require us to cognitively engage</a:t>
            </a:r>
          </a:p>
        </p:txBody>
      </p:sp>
    </p:spTree>
    <p:extLst>
      <p:ext uri="{BB962C8B-B14F-4D97-AF65-F5344CB8AC3E}">
        <p14:creationId xmlns:p14="http://schemas.microsoft.com/office/powerpoint/2010/main" val="1430687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D8FE-9718-4B56-8EFE-CB76F636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Examples</a:t>
            </a:r>
          </a:p>
        </p:txBody>
      </p:sp>
    </p:spTree>
    <p:extLst>
      <p:ext uri="{BB962C8B-B14F-4D97-AF65-F5344CB8AC3E}">
        <p14:creationId xmlns:p14="http://schemas.microsoft.com/office/powerpoint/2010/main" val="2722247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7E7B0-24B2-4E66-9870-048796EB0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37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A33B13-AF22-43E4-9F68-B0DD13673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9" y="0"/>
            <a:ext cx="1115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66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229A-8B50-45FA-954E-E4751572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they be different?</a:t>
            </a:r>
          </a:p>
        </p:txBody>
      </p:sp>
    </p:spTree>
    <p:extLst>
      <p:ext uri="{BB962C8B-B14F-4D97-AF65-F5344CB8AC3E}">
        <p14:creationId xmlns:p14="http://schemas.microsoft.com/office/powerpoint/2010/main" val="4002344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6B7DFB-0E06-4055-84B2-E9FE1FA52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dirty="0"/>
              <a:t>Lying about their espoused theory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Cognitive biases and tacit knowledge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Desire for cognitive ease</a:t>
            </a:r>
          </a:p>
          <a:p>
            <a:endParaRPr lang="en-US" dirty="0"/>
          </a:p>
          <a:p>
            <a:r>
              <a:rPr lang="en-US" dirty="0"/>
              <a:t>Cognitive dissonance</a:t>
            </a:r>
          </a:p>
          <a:p>
            <a:endParaRPr lang="en-US" dirty="0"/>
          </a:p>
          <a:p>
            <a:r>
              <a:rPr lang="en-US" dirty="0"/>
              <a:t>The list goes on…</a:t>
            </a:r>
          </a:p>
        </p:txBody>
      </p:sp>
    </p:spTree>
    <p:extLst>
      <p:ext uri="{BB962C8B-B14F-4D97-AF65-F5344CB8AC3E}">
        <p14:creationId xmlns:p14="http://schemas.microsoft.com/office/powerpoint/2010/main" val="2687681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2C7D5-5E44-425F-A91B-10B4771DF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96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BCB07-ED4D-432B-BD08-8431CBF7E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0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DD0D9-7FB1-4F7D-97A4-693E31C2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10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D877F-A062-4A94-AD4D-E1D6C25E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2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A446C-15C3-449A-80FF-1655E4098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58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7BFCE-6A09-4E64-84BC-96DB361F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16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71F6C-D484-4FE4-A910-22063A46C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8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4ABF0-CE5A-4CFB-9B90-5D95AF674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7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8D115-12AA-4246-AF01-A52133E8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Be able to </a:t>
            </a:r>
            <a:r>
              <a:rPr lang="en-US" i="1" dirty="0"/>
              <a:t>describe</a:t>
            </a:r>
            <a:r>
              <a:rPr lang="en-US" dirty="0"/>
              <a:t> your theories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Try things that will disprove your assumptions (if you can)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Go TDD-style when building a theory</a:t>
            </a:r>
          </a:p>
        </p:txBody>
      </p:sp>
    </p:spTree>
    <p:extLst>
      <p:ext uri="{BB962C8B-B14F-4D97-AF65-F5344CB8AC3E}">
        <p14:creationId xmlns:p14="http://schemas.microsoft.com/office/powerpoint/2010/main" val="69574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5D71F-9C27-447D-A397-DE2E72305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13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3624-C72B-488F-B689-4941504A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D6841-EDD3-4DFC-9C1E-32A5ABC9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measure of your ability to behave effectively in situations of action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83ADA-E5EE-4694-806F-47BB1C518F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08725"/>
            <a:ext cx="10515600" cy="382588"/>
          </a:xfrm>
        </p:spPr>
        <p:txBody>
          <a:bodyPr/>
          <a:lstStyle/>
          <a:p>
            <a:r>
              <a:rPr lang="en-US" dirty="0"/>
              <a:t>Argyris and Schön, </a:t>
            </a:r>
            <a:r>
              <a:rPr lang="en-US" i="1" dirty="0"/>
              <a:t>Theory in Practice,</a:t>
            </a:r>
            <a:r>
              <a:rPr lang="en-US" dirty="0"/>
              <a:t> 1974</a:t>
            </a:r>
          </a:p>
        </p:txBody>
      </p:sp>
    </p:spTree>
    <p:extLst>
      <p:ext uri="{BB962C8B-B14F-4D97-AF65-F5344CB8AC3E}">
        <p14:creationId xmlns:p14="http://schemas.microsoft.com/office/powerpoint/2010/main" val="3353606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4BFD-B69B-44FA-9A68-2530F50B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matters more is whether the knowledge 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explicit</a:t>
            </a:r>
            <a:br>
              <a:rPr lang="en-US" dirty="0"/>
            </a:br>
            <a:r>
              <a:rPr lang="en-US" dirty="0"/>
              <a:t>implicit</a:t>
            </a:r>
            <a:br>
              <a:rPr lang="en-US" dirty="0"/>
            </a:br>
            <a:r>
              <a:rPr lang="en-US" dirty="0"/>
              <a:t>or tacit</a:t>
            </a:r>
          </a:p>
        </p:txBody>
      </p:sp>
    </p:spTree>
    <p:extLst>
      <p:ext uri="{BB962C8B-B14F-4D97-AF65-F5344CB8AC3E}">
        <p14:creationId xmlns:p14="http://schemas.microsoft.com/office/powerpoint/2010/main" val="595653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FD3033-79F0-4D2B-9454-C8AFC20DA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76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EC03A-F153-4845-8BEA-86A6B543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08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0A497-4099-440D-B011-08C4D7C0D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3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61D63-08EE-4084-8881-2BCAF4343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02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F00B8-C998-44EA-BE1E-AEC9ACBA8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86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4B91-BC4F-4C1A-AA9A-161CA1F3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45965-21D3-4785-9AA3-D048C746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Knowledge that can be readily articulated, codified, accessed and verbalized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E9C72-5E7D-4F75-A252-6AF943D792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Hélie</a:t>
            </a:r>
            <a:r>
              <a:rPr lang="en-US" dirty="0"/>
              <a:t> &amp; Sun, 2010</a:t>
            </a:r>
          </a:p>
        </p:txBody>
      </p:sp>
    </p:spTree>
    <p:extLst>
      <p:ext uri="{BB962C8B-B14F-4D97-AF65-F5344CB8AC3E}">
        <p14:creationId xmlns:p14="http://schemas.microsoft.com/office/powerpoint/2010/main" val="70584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1985-7A65-4433-95A9-D0940EB8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Tacit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6032B-AD82-46D5-A92B-976AF11A3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Knowledge that </a:t>
            </a:r>
            <a:r>
              <a:rPr lang="en-US" i="1" dirty="0"/>
              <a:t>cannot</a:t>
            </a:r>
            <a:r>
              <a:rPr lang="en-US" dirty="0"/>
              <a:t> be articulated or codified but instead can only be gained through experience or watching someone perform a task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FD25F-1BA2-4E27-80CF-06C7E1061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Polanyi, </a:t>
            </a:r>
            <a:r>
              <a:rPr lang="en-US" i="1" dirty="0"/>
              <a:t>Personal Knowledge, 1958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95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0739-3E41-4514-9E7F-F40EFCEA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25235-D72B-4A8F-8E73-381A276E2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Knowledge that is not explicit, but </a:t>
            </a:r>
            <a:r>
              <a:rPr lang="en-US" i="1" dirty="0"/>
              <a:t>could</a:t>
            </a:r>
            <a:r>
              <a:rPr lang="en-US" dirty="0"/>
              <a:t> be articulated and codified with effort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89602-036E-422A-91D4-3930804BD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Nonaka &amp; Takeuchi, 1995</a:t>
            </a:r>
          </a:p>
        </p:txBody>
      </p:sp>
    </p:spTree>
    <p:extLst>
      <p:ext uri="{BB962C8B-B14F-4D97-AF65-F5344CB8AC3E}">
        <p14:creationId xmlns:p14="http://schemas.microsoft.com/office/powerpoint/2010/main" val="3324496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F4592-577E-4010-BE71-635ECB1AB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9" y="0"/>
            <a:ext cx="1115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5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9D40B-DC17-4707-B29F-E730A75E3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9" y="0"/>
            <a:ext cx="1115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48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908DCC-8881-48F7-81DC-B0E74B16D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96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8D115-12AA-4246-AF01-A52133E8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Build times &amp; unit test times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Time to get peer review results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Try some katas to get quick coding feedback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Limiting WIP keeps your loops shorter by default</a:t>
            </a:r>
          </a:p>
        </p:txBody>
      </p:sp>
    </p:spTree>
    <p:extLst>
      <p:ext uri="{BB962C8B-B14F-4D97-AF65-F5344CB8AC3E}">
        <p14:creationId xmlns:p14="http://schemas.microsoft.com/office/powerpoint/2010/main" val="34525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8CDF8-3F57-4E98-9DE0-610C0E21A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9" y="0"/>
            <a:ext cx="1115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6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2AD5E-8DEA-4C85-B97C-156B7ACE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Memory</a:t>
            </a:r>
          </a:p>
        </p:txBody>
      </p:sp>
    </p:spTree>
    <p:extLst>
      <p:ext uri="{BB962C8B-B14F-4D97-AF65-F5344CB8AC3E}">
        <p14:creationId xmlns:p14="http://schemas.microsoft.com/office/powerpoint/2010/main" val="8962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04AEF-1203-4140-A0D6-5D492AF52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3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AFEF15-6C2A-4473-9E29-2A0E262B7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13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4873D-28B3-48B6-898D-952D2EE15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0" y="0"/>
            <a:ext cx="1104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87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88494-35E7-42ED-8E69-DC26882C0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51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8D115-12AA-4246-AF01-A52133E8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Set up experiments:</a:t>
            </a:r>
          </a:p>
          <a:p>
            <a:pPr marL="0" indent="0" algn="ctr">
              <a:buNone/>
            </a:pPr>
            <a:r>
              <a:rPr lang="en-US" dirty="0"/>
              <a:t>Form hypotheses about why something is the way it is – then go try to disprove them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Allow yourself to go on explorative tangents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Budget time for curiosity</a:t>
            </a:r>
          </a:p>
        </p:txBody>
      </p:sp>
    </p:spTree>
    <p:extLst>
      <p:ext uri="{BB962C8B-B14F-4D97-AF65-F5344CB8AC3E}">
        <p14:creationId xmlns:p14="http://schemas.microsoft.com/office/powerpoint/2010/main" val="12973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92EB-E9F4-434D-A0DC-FDA17C9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Memory</a:t>
            </a:r>
          </a:p>
        </p:txBody>
      </p:sp>
    </p:spTree>
    <p:extLst>
      <p:ext uri="{BB962C8B-B14F-4D97-AF65-F5344CB8AC3E}">
        <p14:creationId xmlns:p14="http://schemas.microsoft.com/office/powerpoint/2010/main" val="171078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4FEC6-7A5D-4DDB-A24D-0BC809ABA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0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127F9D-4644-4662-947C-644DBE597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06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8D115-12AA-4246-AF01-A52133E8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Find a mentor</a:t>
            </a:r>
          </a:p>
          <a:p>
            <a:pPr marL="0" indent="0" algn="ctr">
              <a:buNone/>
            </a:pPr>
            <a:r>
              <a:rPr lang="en-US" dirty="0"/>
              <a:t>Or a digital mentor</a:t>
            </a:r>
          </a:p>
          <a:p>
            <a:pPr marL="0" indent="0" algn="ctr">
              <a:buNone/>
            </a:pPr>
            <a:r>
              <a:rPr lang="en-US" dirty="0"/>
              <a:t>Or buy a mentor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i="1" dirty="0"/>
              <a:t>Listen</a:t>
            </a:r>
            <a:r>
              <a:rPr lang="en-US" dirty="0"/>
              <a:t> to other people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dirty="0"/>
              <a:t>Watch other’s PRs or have group PRs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Be mindful &amp; listen to your implicit memory</a:t>
            </a:r>
          </a:p>
        </p:txBody>
      </p:sp>
    </p:spTree>
    <p:extLst>
      <p:ext uri="{BB962C8B-B14F-4D97-AF65-F5344CB8AC3E}">
        <p14:creationId xmlns:p14="http://schemas.microsoft.com/office/powerpoint/2010/main" val="27660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4F36-C17B-424C-9AE3-617E2997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Myelination</a:t>
            </a:r>
          </a:p>
        </p:txBody>
      </p:sp>
    </p:spTree>
    <p:extLst>
      <p:ext uri="{BB962C8B-B14F-4D97-AF65-F5344CB8AC3E}">
        <p14:creationId xmlns:p14="http://schemas.microsoft.com/office/powerpoint/2010/main" val="3534552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8F76F-9D5F-41F2-8DF0-D18178B6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65" y="109125"/>
            <a:ext cx="9504669" cy="5844993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00B075E-F3B6-4E62-A623-9578C5AC6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037243"/>
            <a:ext cx="10515600" cy="654070"/>
          </a:xfrm>
        </p:spPr>
        <p:txBody>
          <a:bodyPr>
            <a:normAutofit/>
          </a:bodyPr>
          <a:lstStyle/>
          <a:p>
            <a:r>
              <a:rPr lang="en-US" dirty="0"/>
              <a:t>From, </a:t>
            </a:r>
            <a:r>
              <a:rPr lang="en-US" dirty="0" err="1"/>
              <a:t>Eilam</a:t>
            </a:r>
            <a:r>
              <a:rPr lang="en-US" dirty="0"/>
              <a:t>, Bar-Lev, Levin-</a:t>
            </a:r>
            <a:r>
              <a:rPr lang="en-US" dirty="0" err="1"/>
              <a:t>Zaidman</a:t>
            </a:r>
            <a:r>
              <a:rPr lang="en-US" dirty="0"/>
              <a:t>, </a:t>
            </a:r>
            <a:r>
              <a:rPr lang="en-US" dirty="0" err="1"/>
              <a:t>Tsoory</a:t>
            </a:r>
            <a:r>
              <a:rPr lang="en-US" dirty="0"/>
              <a:t>, </a:t>
            </a:r>
            <a:r>
              <a:rPr lang="en-US" dirty="0" err="1"/>
              <a:t>LoPresti</a:t>
            </a:r>
            <a:r>
              <a:rPr lang="en-US" dirty="0"/>
              <a:t>, </a:t>
            </a:r>
            <a:r>
              <a:rPr lang="en-US" dirty="0" err="1"/>
              <a:t>Sela</a:t>
            </a:r>
            <a:r>
              <a:rPr lang="en-US" dirty="0"/>
              <a:t>, </a:t>
            </a:r>
            <a:r>
              <a:rPr lang="en-US" dirty="0" err="1"/>
              <a:t>Arnon</a:t>
            </a:r>
            <a:r>
              <a:rPr lang="en-US" dirty="0"/>
              <a:t>, and </a:t>
            </a:r>
            <a:r>
              <a:rPr lang="en-US" dirty="0" err="1"/>
              <a:t>Aharoni</a:t>
            </a:r>
            <a:r>
              <a:rPr lang="en-US" dirty="0"/>
              <a:t>, 2014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Zalc</a:t>
            </a:r>
            <a:r>
              <a:rPr lang="en-US" dirty="0"/>
              <a:t> and Fields, 2000</a:t>
            </a:r>
          </a:p>
        </p:txBody>
      </p:sp>
    </p:spTree>
    <p:extLst>
      <p:ext uri="{BB962C8B-B14F-4D97-AF65-F5344CB8AC3E}">
        <p14:creationId xmlns:p14="http://schemas.microsoft.com/office/powerpoint/2010/main" val="25031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E3544E-0D47-4FFF-B7BA-B775CF55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You don’t learn like you think you do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What we call “learning” is a bunch of different mechanisms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Feeling discomfort and strain is good for you</a:t>
            </a:r>
          </a:p>
        </p:txBody>
      </p:sp>
    </p:spTree>
    <p:extLst>
      <p:ext uri="{BB962C8B-B14F-4D97-AF65-F5344CB8AC3E}">
        <p14:creationId xmlns:p14="http://schemas.microsoft.com/office/powerpoint/2010/main" val="289885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00B075E-F3B6-4E62-A623-9578C5AC6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037243"/>
            <a:ext cx="10515600" cy="654070"/>
          </a:xfrm>
        </p:spPr>
        <p:txBody>
          <a:bodyPr>
            <a:normAutofit/>
          </a:bodyPr>
          <a:lstStyle/>
          <a:p>
            <a:r>
              <a:rPr lang="en-US" dirty="0"/>
              <a:t>From, </a:t>
            </a:r>
            <a:r>
              <a:rPr lang="en-US" dirty="0" err="1"/>
              <a:t>Eilam</a:t>
            </a:r>
            <a:r>
              <a:rPr lang="en-US" dirty="0"/>
              <a:t>, Bar-Lev, Levin-</a:t>
            </a:r>
            <a:r>
              <a:rPr lang="en-US" dirty="0" err="1"/>
              <a:t>Zaidman</a:t>
            </a:r>
            <a:r>
              <a:rPr lang="en-US" dirty="0"/>
              <a:t>, </a:t>
            </a:r>
            <a:r>
              <a:rPr lang="en-US" dirty="0" err="1"/>
              <a:t>Tsoory</a:t>
            </a:r>
            <a:r>
              <a:rPr lang="en-US" dirty="0"/>
              <a:t>, </a:t>
            </a:r>
            <a:r>
              <a:rPr lang="en-US" dirty="0" err="1"/>
              <a:t>LoPresti</a:t>
            </a:r>
            <a:r>
              <a:rPr lang="en-US" dirty="0"/>
              <a:t>, </a:t>
            </a:r>
            <a:r>
              <a:rPr lang="en-US" dirty="0" err="1"/>
              <a:t>Sela</a:t>
            </a:r>
            <a:r>
              <a:rPr lang="en-US" dirty="0"/>
              <a:t>, </a:t>
            </a:r>
            <a:r>
              <a:rPr lang="en-US" dirty="0" err="1"/>
              <a:t>Arnon</a:t>
            </a:r>
            <a:r>
              <a:rPr lang="en-US" dirty="0"/>
              <a:t>, and </a:t>
            </a:r>
            <a:r>
              <a:rPr lang="en-US" dirty="0" err="1"/>
              <a:t>Aharoni</a:t>
            </a:r>
            <a:r>
              <a:rPr lang="en-US" dirty="0"/>
              <a:t>, 2014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Zalc</a:t>
            </a:r>
            <a:r>
              <a:rPr lang="en-US" dirty="0"/>
              <a:t> and Fields, 2000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0F9B3-8E05-4C8C-837E-339F915E7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65" y="109125"/>
            <a:ext cx="9504669" cy="584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29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EB4B-B240-4F78-8DF7-2A2EC08C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Neuroplasticity &amp; Neurogenesis</a:t>
            </a:r>
          </a:p>
        </p:txBody>
      </p:sp>
    </p:spTree>
    <p:extLst>
      <p:ext uri="{BB962C8B-B14F-4D97-AF65-F5344CB8AC3E}">
        <p14:creationId xmlns:p14="http://schemas.microsoft.com/office/powerpoint/2010/main" val="20281217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5EE31-3753-435B-BF35-439489A76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8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09E5D-25CA-4D8A-BF51-94CD1CD78E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180463"/>
            <a:ext cx="10515600" cy="510850"/>
          </a:xfrm>
        </p:spPr>
        <p:txBody>
          <a:bodyPr>
            <a:normAutofit/>
          </a:bodyPr>
          <a:lstStyle/>
          <a:p>
            <a:r>
              <a:rPr lang="en-US" dirty="0"/>
              <a:t>Image Sources: Canadian Society for Brain, </a:t>
            </a:r>
            <a:r>
              <a:rPr lang="en-US" dirty="0" err="1"/>
              <a:t>Behaviour</a:t>
            </a:r>
            <a:r>
              <a:rPr lang="en-US" dirty="0"/>
              <a:t> and Cognitive Science (CSBBCS) (https://www.csbbcs.org/images/donald_hebb.jpg)</a:t>
            </a:r>
            <a:br>
              <a:rPr lang="en-US" dirty="0"/>
            </a:br>
            <a:r>
              <a:rPr lang="en-US" dirty="0"/>
              <a:t>Georg-August University of </a:t>
            </a:r>
            <a:r>
              <a:rPr lang="en-US" dirty="0" err="1"/>
              <a:t>Göttingen</a:t>
            </a:r>
            <a:r>
              <a:rPr lang="en-US" dirty="0"/>
              <a:t> (https://www.uni-goettingen.de/admin/bilder/pictures/1070d7880621130dd098fe388aab9259.jpg)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6F23F-2793-4E4A-865B-3CED5112A080}"/>
              </a:ext>
            </a:extLst>
          </p:cNvPr>
          <p:cNvSpPr txBox="1"/>
          <p:nvPr/>
        </p:nvSpPr>
        <p:spPr>
          <a:xfrm>
            <a:off x="6096000" y="625867"/>
            <a:ext cx="52578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“Neurons that fire together, wire together.</a:t>
            </a:r>
            <a:br>
              <a:rPr lang="en-US" sz="4800" dirty="0"/>
            </a:br>
            <a:r>
              <a:rPr lang="en-US" sz="4800" dirty="0"/>
              <a:t>Neurons that fire out of sync, fail to link.”</a:t>
            </a:r>
            <a:br>
              <a:rPr lang="en-US" sz="2800" dirty="0"/>
            </a:br>
            <a:r>
              <a:rPr lang="en-US" sz="2800" dirty="0"/>
              <a:t>– </a:t>
            </a:r>
            <a:r>
              <a:rPr lang="en-US" sz="2800" dirty="0" err="1"/>
              <a:t>Siegrid</a:t>
            </a:r>
            <a:r>
              <a:rPr lang="en-US" sz="2800" dirty="0"/>
              <a:t> </a:t>
            </a:r>
            <a:r>
              <a:rPr lang="en-US" sz="2800" dirty="0" err="1"/>
              <a:t>Löwel’s</a:t>
            </a:r>
            <a:r>
              <a:rPr lang="en-US" sz="2800" dirty="0"/>
              <a:t> summary of Hebbian Theory</a:t>
            </a:r>
          </a:p>
        </p:txBody>
      </p:sp>
      <p:pic>
        <p:nvPicPr>
          <p:cNvPr id="6" name="Picture 2" descr="Donald O. Hebb">
            <a:extLst>
              <a:ext uri="{FF2B5EF4-FFF2-40B4-BE49-F238E27FC236}">
                <a16:creationId xmlns:a16="http://schemas.microsoft.com/office/drawing/2014/main" id="{AE0221B2-EB25-4675-A965-62D593159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0" y="2106452"/>
            <a:ext cx="2167347" cy="264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www.uni-goettingen.de/admin/bilder/pictures/1070d7880621130dd098fe388aab9259.jpg">
            <a:extLst>
              <a:ext uri="{FF2B5EF4-FFF2-40B4-BE49-F238E27FC236}">
                <a16:creationId xmlns:a16="http://schemas.microsoft.com/office/drawing/2014/main" id="{970401D5-EC61-43BC-8288-CB121A24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22" y="2106452"/>
            <a:ext cx="2400396" cy="264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068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4F2E9-BBA0-4302-A13E-8EE82C602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50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FAFA4-80E0-4D41-8BE6-2DC56907B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9" y="0"/>
            <a:ext cx="1115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78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2CE6-B465-44B0-94E2-8A07AEE9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 is often </a:t>
            </a:r>
            <a:r>
              <a:rPr lang="en-US" i="1" dirty="0"/>
              <a:t>what</a:t>
            </a:r>
            <a:r>
              <a:rPr lang="en-US" dirty="0"/>
              <a:t> learns</a:t>
            </a:r>
          </a:p>
        </p:txBody>
      </p:sp>
    </p:spTree>
    <p:extLst>
      <p:ext uri="{BB962C8B-B14F-4D97-AF65-F5344CB8AC3E}">
        <p14:creationId xmlns:p14="http://schemas.microsoft.com/office/powerpoint/2010/main" val="2174962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631D-8D18-4B4E-8A88-D4F5F2E6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almost all learning requires us to </a:t>
            </a:r>
            <a:r>
              <a:rPr lang="en-US" i="1" dirty="0"/>
              <a:t>use</a:t>
            </a:r>
            <a:r>
              <a:rPr lang="en-US" dirty="0"/>
              <a:t> System 2 at some point</a:t>
            </a:r>
          </a:p>
        </p:txBody>
      </p:sp>
    </p:spTree>
    <p:extLst>
      <p:ext uri="{BB962C8B-B14F-4D97-AF65-F5344CB8AC3E}">
        <p14:creationId xmlns:p14="http://schemas.microsoft.com/office/powerpoint/2010/main" val="31549526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1F54B-56AC-44E2-91AD-3168DBAB8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60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AEED-6015-4050-B9CE-9853230C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Intentional learning usually requires evaluating our own success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0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96FC5-6A2B-48E8-A044-3E31C82DE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17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582B3-E098-4CD2-993B-A932896B7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62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EA04-C63B-4119-B2F7-CC7EF250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Well…</a:t>
            </a:r>
          </a:p>
        </p:txBody>
      </p:sp>
    </p:spTree>
    <p:extLst>
      <p:ext uri="{BB962C8B-B14F-4D97-AF65-F5344CB8AC3E}">
        <p14:creationId xmlns:p14="http://schemas.microsoft.com/office/powerpoint/2010/main" val="41389072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51652-39AC-4D06-94DC-1CE8C61B3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76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1E1C7-E41E-42FA-BD77-3E68D4A23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Kahneman, </a:t>
            </a:r>
            <a:r>
              <a:rPr lang="en-US" i="1" dirty="0"/>
              <a:t>Thinking, Fast and Slow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985CB-9CCC-4D77-8FC7-95611F2D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56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844EE-A3E8-4CF5-9F06-4E25DEC23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126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1E1C7-E41E-42FA-BD77-3E68D4A23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Kahneman, </a:t>
            </a:r>
            <a:r>
              <a:rPr lang="en-US" i="1" dirty="0"/>
              <a:t>Thinking, Fast and Slow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E43E2-FC9B-4B2B-9499-81BE217E1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05" y="-399647"/>
            <a:ext cx="9368790" cy="66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836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380E8-8068-4C92-827F-51667EE23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076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4BD12-E4C2-4499-9357-0DCF24F18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35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7AD686-5EBC-4DDF-A075-BC3BC1926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458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8D115-12AA-4246-AF01-A52133E8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Know what mental effort feels like for you</a:t>
            </a:r>
          </a:p>
          <a:p>
            <a:pPr marL="457200" lvl="1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Once you feel it: rest, reset, repeat!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Try switching your context for a quick rest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Catch yourself taking the easy way out</a:t>
            </a:r>
          </a:p>
        </p:txBody>
      </p:sp>
    </p:spTree>
    <p:extLst>
      <p:ext uri="{BB962C8B-B14F-4D97-AF65-F5344CB8AC3E}">
        <p14:creationId xmlns:p14="http://schemas.microsoft.com/office/powerpoint/2010/main" val="235869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EA55-01DA-4968-9F3F-0F620F13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your personal history with learning?</a:t>
            </a:r>
          </a:p>
        </p:txBody>
      </p:sp>
    </p:spTree>
    <p:extLst>
      <p:ext uri="{BB962C8B-B14F-4D97-AF65-F5344CB8AC3E}">
        <p14:creationId xmlns:p14="http://schemas.microsoft.com/office/powerpoint/2010/main" val="2519963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E7BDF5-B520-426D-A771-A685AA75B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960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9B1E8-0A60-450D-807B-3C1297607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2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2DC06-6613-4E23-9D0D-232EE722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465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8152-AC9F-4512-A3F6-C71408C0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some pithy quotes help?</a:t>
            </a:r>
          </a:p>
        </p:txBody>
      </p:sp>
    </p:spTree>
    <p:extLst>
      <p:ext uri="{BB962C8B-B14F-4D97-AF65-F5344CB8AC3E}">
        <p14:creationId xmlns:p14="http://schemas.microsoft.com/office/powerpoint/2010/main" val="19590416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09E5D-25CA-4D8A-BF51-94CD1CD78E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Image Source: Wikimedia (https://en.wikipedia.org/wiki/Ginni_Rometty#/media/File:Ginni_Rometty_at_the_Fortune_MPW_Summit_in_2011.jpg)</a:t>
            </a:r>
          </a:p>
        </p:txBody>
      </p:sp>
      <p:pic>
        <p:nvPicPr>
          <p:cNvPr id="4" name="Picture 2" descr="Ginni Rometty at the Fortune MPW Summit in 2011">
            <a:extLst>
              <a:ext uri="{FF2B5EF4-FFF2-40B4-BE49-F238E27FC236}">
                <a16:creationId xmlns:a16="http://schemas.microsoft.com/office/drawing/2014/main" id="{DA73B1A9-A35A-4A61-87A8-6EB81EFBF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198"/>
            <a:ext cx="5015923" cy="57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86F23F-2793-4E4A-865B-3CED5112A080}"/>
              </a:ext>
            </a:extLst>
          </p:cNvPr>
          <p:cNvSpPr txBox="1"/>
          <p:nvPr/>
        </p:nvSpPr>
        <p:spPr>
          <a:xfrm>
            <a:off x="6816436" y="1418812"/>
            <a:ext cx="453736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“Growth and comfort do not coexist.” </a:t>
            </a:r>
          </a:p>
          <a:p>
            <a:br>
              <a:rPr lang="en-US" sz="2800" dirty="0"/>
            </a:br>
            <a:r>
              <a:rPr lang="en-US" sz="2800" dirty="0"/>
              <a:t>– </a:t>
            </a:r>
            <a:r>
              <a:rPr lang="en-US" sz="2800" dirty="0" err="1"/>
              <a:t>Ginni</a:t>
            </a:r>
            <a:r>
              <a:rPr lang="en-US" sz="2800" dirty="0"/>
              <a:t> Rometty, CEO of IBM </a:t>
            </a:r>
            <a:r>
              <a:rPr lang="en-US" sz="2000" dirty="0"/>
              <a:t>2011 – Present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0848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09E5D-25CA-4D8A-BF51-94CD1CD78E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Image Source: Chicago Tribune (http://www.trbimg.com/img-559d3cfb/turbine/chinews-mary-schmich-20130507)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6F23F-2793-4E4A-865B-3CED5112A080}"/>
              </a:ext>
            </a:extLst>
          </p:cNvPr>
          <p:cNvSpPr txBox="1"/>
          <p:nvPr/>
        </p:nvSpPr>
        <p:spPr>
          <a:xfrm>
            <a:off x="6615545" y="1418811"/>
            <a:ext cx="47382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“Do one thing every day that scares you.” </a:t>
            </a:r>
          </a:p>
          <a:p>
            <a:br>
              <a:rPr lang="en-US" sz="2800" dirty="0"/>
            </a:br>
            <a:r>
              <a:rPr lang="en-US" sz="2800" dirty="0"/>
              <a:t>– Mary </a:t>
            </a:r>
            <a:r>
              <a:rPr lang="en-US" sz="2800" dirty="0" err="1"/>
              <a:t>Schmich</a:t>
            </a:r>
            <a:r>
              <a:rPr lang="en-US" sz="2800" dirty="0"/>
              <a:t>, </a:t>
            </a:r>
            <a:r>
              <a:rPr lang="en-US" sz="2800" i="1" dirty="0"/>
              <a:t>Chicago Tribune</a:t>
            </a:r>
            <a:endParaRPr lang="en-US" sz="2800" dirty="0"/>
          </a:p>
        </p:txBody>
      </p:sp>
      <p:pic>
        <p:nvPicPr>
          <p:cNvPr id="2050" name="Picture 2" descr="Image result for mary schmich">
            <a:extLst>
              <a:ext uri="{FF2B5EF4-FFF2-40B4-BE49-F238E27FC236}">
                <a16:creationId xmlns:a16="http://schemas.microsoft.com/office/drawing/2014/main" id="{EED1A798-8F42-45C2-9B99-0801CE0CE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4864"/>
          <a:stretch/>
        </p:blipFill>
        <p:spPr bwMode="auto">
          <a:xfrm>
            <a:off x="838200" y="284267"/>
            <a:ext cx="4865601" cy="543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8985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09E5D-25CA-4D8A-BF51-94CD1CD78E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Image Source: Wikimedia (https://upload.wikimedia.org/wikipedia/commons/d/d5/Ralph_Waldo_Emerson_ca1857_retouched.jpg)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6F23F-2793-4E4A-865B-3CED5112A080}"/>
              </a:ext>
            </a:extLst>
          </p:cNvPr>
          <p:cNvSpPr txBox="1"/>
          <p:nvPr/>
        </p:nvSpPr>
        <p:spPr>
          <a:xfrm>
            <a:off x="6615545" y="1418811"/>
            <a:ext cx="473825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“Always do what you are afraid to do.”</a:t>
            </a:r>
          </a:p>
          <a:p>
            <a:br>
              <a:rPr lang="en-US" sz="2800" dirty="0"/>
            </a:br>
            <a:r>
              <a:rPr lang="en-US" sz="2800" dirty="0"/>
              <a:t>– Popularized by Ralph Waldo Emerson</a:t>
            </a:r>
          </a:p>
        </p:txBody>
      </p:sp>
      <p:pic>
        <p:nvPicPr>
          <p:cNvPr id="4098" name="Picture 2" descr="Image result for ralph waldo emerson">
            <a:extLst>
              <a:ext uri="{FF2B5EF4-FFF2-40B4-BE49-F238E27FC236}">
                <a16:creationId xmlns:a16="http://schemas.microsoft.com/office/drawing/2014/main" id="{FBD58EC9-329F-4B87-BB65-BBFF82B21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8306"/>
            <a:ext cx="3565068" cy="570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595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09E5D-25CA-4D8A-BF51-94CD1CD78E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Image Source: Wikimedia (https://upload.wikimedia.org/wikipedia/commons/2/22/Eleanor_Roosevelt_portrait_1933.jpg)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6F23F-2793-4E4A-865B-3CED5112A080}"/>
              </a:ext>
            </a:extLst>
          </p:cNvPr>
          <p:cNvSpPr txBox="1"/>
          <p:nvPr/>
        </p:nvSpPr>
        <p:spPr>
          <a:xfrm>
            <a:off x="6615545" y="1634254"/>
            <a:ext cx="47382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“You must do the thing you think you cannot do.”</a:t>
            </a:r>
          </a:p>
          <a:p>
            <a:br>
              <a:rPr lang="en-US" sz="2800" dirty="0"/>
            </a:br>
            <a:r>
              <a:rPr lang="en-US" sz="2800" dirty="0"/>
              <a:t>– Eleanor Roosevelt, First Lady </a:t>
            </a:r>
          </a:p>
        </p:txBody>
      </p:sp>
      <p:pic>
        <p:nvPicPr>
          <p:cNvPr id="5122" name="Picture 2" descr="Image result for eleanor roosevelt">
            <a:extLst>
              <a:ext uri="{FF2B5EF4-FFF2-40B4-BE49-F238E27FC236}">
                <a16:creationId xmlns:a16="http://schemas.microsoft.com/office/drawing/2014/main" id="{89F48CA6-A647-44EE-94B3-782F03B96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8525"/>
            <a:ext cx="4598324" cy="558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207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0FCA-EAF4-4CCB-94C7-C355C498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Okay, here’s some actual reasons</a:t>
            </a:r>
          </a:p>
        </p:txBody>
      </p:sp>
    </p:spTree>
    <p:extLst>
      <p:ext uri="{BB962C8B-B14F-4D97-AF65-F5344CB8AC3E}">
        <p14:creationId xmlns:p14="http://schemas.microsoft.com/office/powerpoint/2010/main" val="34999392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E89F-DFF3-440A-B10A-024CBCD3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Reason 1: 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The Comfort Zone breeds holy wars</a:t>
            </a:r>
          </a:p>
        </p:txBody>
      </p:sp>
    </p:spTree>
    <p:extLst>
      <p:ext uri="{BB962C8B-B14F-4D97-AF65-F5344CB8AC3E}">
        <p14:creationId xmlns:p14="http://schemas.microsoft.com/office/powerpoint/2010/main" val="1055643095"/>
      </p:ext>
    </p:extLst>
  </p:cSld>
  <p:clrMapOvr>
    <a:masterClrMapping/>
  </p:clrMapOvr>
</p:sld>
</file>

<file path=ppt/theme/theme1.xml><?xml version="1.0" encoding="utf-8"?>
<a:theme xmlns:a="http://schemas.openxmlformats.org/drawingml/2006/main" name="ArtPresentation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Raleway Medium"/>
        <a:ea typeface=""/>
        <a:cs typeface=""/>
      </a:majorFont>
      <a:minorFont>
        <a:latin typeface="Gill Sans M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PresentationTheme" id="{AD1B2A3D-CD8C-47BE-94D4-4D94F0CCBD1A}" vid="{E83372B3-9ED0-4308-9FAE-E0E11CCC38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ArtPresentationTheme</Template>
  <TotalTime>38848</TotalTime>
  <Words>1661</Words>
  <Application>Microsoft Office PowerPoint</Application>
  <PresentationFormat>Widescreen</PresentationFormat>
  <Paragraphs>283</Paragraphs>
  <Slides>132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0" baseType="lpstr">
      <vt:lpstr>Arial</vt:lpstr>
      <vt:lpstr>Calibri</vt:lpstr>
      <vt:lpstr>Courier New</vt:lpstr>
      <vt:lpstr>Fira Sans ExtraLight</vt:lpstr>
      <vt:lpstr>Gill Sans MT</vt:lpstr>
      <vt:lpstr>Raleway Medium</vt:lpstr>
      <vt:lpstr>Triplicate T4c</vt:lpstr>
      <vt:lpstr>ArtPresentationTheme</vt:lpstr>
      <vt:lpstr>The Developer’s Guide to Learning Effectively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your personal history with learning?</vt:lpstr>
      <vt:lpstr>PowerPoint Presentation</vt:lpstr>
      <vt:lpstr>PowerPoint Presentation</vt:lpstr>
      <vt:lpstr>What about Learning Types?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Really, they’re kind of the same thing…</vt:lpstr>
      <vt:lpstr>Theory of Action</vt:lpstr>
      <vt:lpstr>Governing Variables</vt:lpstr>
      <vt:lpstr>PowerPoint Presentation</vt:lpstr>
      <vt:lpstr>PowerPoint Presentation</vt:lpstr>
      <vt:lpstr>PowerPoint Presentation</vt:lpstr>
      <vt:lpstr>PowerPoint Presentation</vt:lpstr>
      <vt:lpstr>We change our theories of action in two ways:</vt:lpstr>
      <vt:lpstr>Slight improvements as we learn through implicit memory, neuroplasticity, and myelination</vt:lpstr>
      <vt:lpstr>HUGE, conscious changes brought on by dilemmas we face due to our theories that require us to cognitively engage</vt:lpstr>
      <vt:lpstr>A Few Examples</vt:lpstr>
      <vt:lpstr>PowerPoint Presentation</vt:lpstr>
      <vt:lpstr>PowerPoint Presentation</vt:lpstr>
      <vt:lpstr>Why would they be different?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Skill</vt:lpstr>
      <vt:lpstr>What matters more is whether the knowledge is:  explicit implicit or tacit</vt:lpstr>
      <vt:lpstr>PowerPoint Presentation</vt:lpstr>
      <vt:lpstr>PowerPoint Presentation</vt:lpstr>
      <vt:lpstr>PowerPoint Presentation</vt:lpstr>
      <vt:lpstr>PowerPoint Presentation</vt:lpstr>
      <vt:lpstr>Explicit knowledge</vt:lpstr>
      <vt:lpstr>Tacit Knowledge</vt:lpstr>
      <vt:lpstr>Implicit Knowledge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Explicit Memory</vt:lpstr>
      <vt:lpstr>PowerPoint Presentation</vt:lpstr>
      <vt:lpstr>PowerPoint Presentation</vt:lpstr>
      <vt:lpstr>PowerPoint Presentation</vt:lpstr>
      <vt:lpstr>PowerPoint Presentation</vt:lpstr>
      <vt:lpstr>Implicit Memory</vt:lpstr>
      <vt:lpstr>PowerPoint Presentation</vt:lpstr>
      <vt:lpstr>PowerPoint Presentation</vt:lpstr>
      <vt:lpstr>PowerPoint Presentation</vt:lpstr>
      <vt:lpstr>Myelination</vt:lpstr>
      <vt:lpstr>PowerPoint Presentation</vt:lpstr>
      <vt:lpstr>PowerPoint Presentation</vt:lpstr>
      <vt:lpstr>Neuroplasticity &amp; Neurogenesis</vt:lpstr>
      <vt:lpstr>PowerPoint Presentation</vt:lpstr>
      <vt:lpstr>PowerPoint Presentation</vt:lpstr>
      <vt:lpstr>PowerPoint Presentation</vt:lpstr>
      <vt:lpstr>PowerPoint Presentation</vt:lpstr>
      <vt:lpstr>System 1 is often what learns</vt:lpstr>
      <vt:lpstr>But almost all learning requires us to use System 2 at some point</vt:lpstr>
      <vt:lpstr>PowerPoint Presentation</vt:lpstr>
      <vt:lpstr>Intentional learning usually requires evaluating our own success </vt:lpstr>
      <vt:lpstr>PowerPoint Presentation</vt:lpstr>
      <vt:lpstr>Well…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Would some pithy quotes help?</vt:lpstr>
      <vt:lpstr>PowerPoint Presentation</vt:lpstr>
      <vt:lpstr>PowerPoint Presentation</vt:lpstr>
      <vt:lpstr>PowerPoint Presentation</vt:lpstr>
      <vt:lpstr>PowerPoint Presentation</vt:lpstr>
      <vt:lpstr>Okay, here’s some actual reasons</vt:lpstr>
      <vt:lpstr>Reason 1:   The Comfort Zone breeds holy wars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 2:   Escaping Local Maxima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 3:   Neuroplasticity &amp; Neurogenesis</vt:lpstr>
      <vt:lpstr>Learning things enables us to keep being able to learn new things &amp; avoids degeneration with age</vt:lpstr>
      <vt:lpstr>PowerPoint Presentation</vt:lpstr>
      <vt:lpstr>PowerPoint Presentation</vt:lpstr>
      <vt:lpstr>Reason 4:   Growth as a person and a developer</vt:lpstr>
      <vt:lpstr>PowerPoint Presentation</vt:lpstr>
      <vt:lpstr>PowerPoint Presentation</vt:lpstr>
      <vt:lpstr>PowerPoint Presentation</vt:lpstr>
      <vt:lpstr>PowerPoint Presentation</vt:lpstr>
      <vt:lpstr>Reason 5:   TMFI</vt:lpstr>
      <vt:lpstr>PowerPoint Presentation</vt:lpstr>
      <vt:lpstr>PowerPoint Presentation</vt:lpstr>
      <vt:lpstr>To Summarize</vt:lpstr>
      <vt:lpstr>We learn via several different processes, almost all of which require System 2 </vt:lpstr>
      <vt:lpstr>We can tell if we’re actually learning by noting that we feel cognitive effort</vt:lpstr>
      <vt:lpstr>BURN YOUR COMFORT ZONE!</vt:lpstr>
      <vt:lpstr>Chasing that effort keeps us pushing forward and learning</vt:lpstr>
      <vt:lpstr>Seek novelty &amp; change  Expose ourselves to as many viewpoints as we can  Be open to being surprised</vt:lpstr>
      <vt:lpstr>Use as many parts of the brain as we can when learning  Use multiple senses  Tell someone else what you learned</vt:lpstr>
      <vt:lpstr>Consciously evaluate your theories of action, double-loop-style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 Doler</dc:creator>
  <cp:lastModifiedBy>Art Doler</cp:lastModifiedBy>
  <cp:revision>426</cp:revision>
  <dcterms:created xsi:type="dcterms:W3CDTF">2015-09-25T18:38:20Z</dcterms:created>
  <dcterms:modified xsi:type="dcterms:W3CDTF">2017-08-02T16:00:22Z</dcterms:modified>
</cp:coreProperties>
</file>